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0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med" w="med" type="none"/>
            <a:tailEnd len="med" w="med" type="none"/>
          </a:ln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95" name="Shape 95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fld id="{00000000-1234-1234-1234-123412341234}" type="slidenum"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" name="Shape 15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" name="Shape 17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" name="Shape 17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" name="Shape 18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" name="Shape 1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9" name="Shape 1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" name="Shape 10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" name="Shape 10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" name="Shape 11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" name="Shape 12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med" w="med" type="none"/>
            <a:tailEnd len="med" w="med" type="none"/>
          </a:ln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129" name="Shape 129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fld id="{00000000-1234-1234-1234-123412341234}" type="slidenum"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280"/>
              </a:spcBef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280"/>
              </a:spcBef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280"/>
              </a:spcBef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280"/>
              </a:spcBef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Picture with Caption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Shape 2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Vertical Title and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Title and Vertical 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 rot="5400000">
            <a:off x="2309019" y="-251619"/>
            <a:ext cx="452596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Content with Ca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Comparison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58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14300" lvl="2" marL="1143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0" lvl="3" marL="1600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0" lvl="4" marL="2057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58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14300" lvl="2" marL="1143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0" lvl="3" marL="1600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0" lvl="4" marL="2057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wo Conten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333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333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 rotWithShape="1">
          <a:blip r:embed="rId3">
            <a:alphaModFix/>
          </a:blip>
          <a:srcRect b="0" l="3462" r="9279" t="0"/>
          <a:stretch/>
        </p:blipFill>
        <p:spPr>
          <a:xfrm>
            <a:off x="0" y="-20637"/>
            <a:ext cx="9144000" cy="69532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/>
        </p:nvSpPr>
        <p:spPr>
          <a:xfrm>
            <a:off x="577850" y="3875087"/>
            <a:ext cx="8566150" cy="1322387"/>
          </a:xfrm>
          <a:prstGeom prst="rect">
            <a:avLst/>
          </a:prstGeom>
          <a:noFill/>
          <a:ln>
            <a:noFill/>
          </a:ln>
          <a:effectLst>
            <a:outerShdw blurRad="63500" dir="5400000" dist="23000">
              <a:srgbClr val="808080">
                <a:alpha val="3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1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1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1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1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b="1" i="0" lang="en-US" sz="3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Kristen Lee, Ed.D., LICSW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b="1" i="0" lang="en-US" sz="3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@TheRealDrKris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173037" y="558800"/>
            <a:ext cx="8736012" cy="2308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/>
              <a:buNone/>
            </a:pPr>
            <a:r>
              <a:rPr b="1" i="1" lang="en-US" sz="5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Reset  Strategies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Making the Most of Stress through Concrete Strategies Fostering Resilience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11150" y="1301750"/>
            <a:ext cx="8521700" cy="5730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311150" y="2009775"/>
            <a:ext cx="8521700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13.png" id="161" name="Shape 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311150" y="1301750"/>
            <a:ext cx="8521700" cy="5730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311150" y="2009775"/>
            <a:ext cx="8521700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14.png" id="168" name="Shape 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311150" y="1301750"/>
            <a:ext cx="8521700" cy="5730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311150" y="2009775"/>
            <a:ext cx="8521700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15.png" id="175" name="Shape 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136525"/>
            <a:ext cx="9140825" cy="6516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311150" y="1301750"/>
            <a:ext cx="8521700" cy="5730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311150" y="2009775"/>
            <a:ext cx="8521700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16.png" id="182" name="Shape 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311150" y="1301750"/>
            <a:ext cx="8521700" cy="5730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311150" y="2009775"/>
            <a:ext cx="8521700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17.png" id="189" name="Shape 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311150" y="1301750"/>
            <a:ext cx="8521700" cy="5730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311150" y="2009775"/>
            <a:ext cx="8521700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18.png" id="196" name="Shape 1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Kris_ppt_page11_2.jpg" id="201" name="Shape 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03200" y="-779462"/>
            <a:ext cx="9583737" cy="7637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 life balance.jpg" id="104" name="Shape 10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5685" r="5685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/>
          <p:nvPr>
            <p:ph idx="1" type="body"/>
          </p:nvPr>
        </p:nvSpPr>
        <p:spPr>
          <a:xfrm>
            <a:off x="1792287" y="5367337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/>
        </p:nvSpPr>
        <p:spPr>
          <a:xfrm>
            <a:off x="350837" y="428625"/>
            <a:ext cx="8385175" cy="5908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Bookman Old Style"/>
              <a:buNone/>
            </a:pPr>
            <a:r>
              <a:rPr b="0" i="0" lang="en-US" sz="3600" u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1 in 5 report that they “never engage in an activity to help relieve or manage their </a:t>
            </a:r>
            <a:r>
              <a:rPr b="1" i="1" lang="en-US" sz="3600" u="none">
                <a:solidFill>
                  <a:srgbClr val="FF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stress</a:t>
            </a:r>
            <a:r>
              <a:rPr b="0" i="0" lang="en-US" sz="3600" u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.”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3600" u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Bookman Old Style"/>
              <a:buNone/>
            </a:pPr>
            <a:r>
              <a:rPr b="1" i="1" lang="en-US" sz="3600" u="none">
                <a:solidFill>
                  <a:srgbClr val="FF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Imposter syndrome </a:t>
            </a:r>
            <a:r>
              <a:rPr b="0" i="0" lang="en-US" sz="3600" u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is particular risk to women in STEM.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3600" u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Bookman Old Style"/>
              <a:buNone/>
            </a:pPr>
            <a:r>
              <a:rPr b="1" i="1" lang="en-US" sz="3600" u="none">
                <a:solidFill>
                  <a:srgbClr val="FF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Mental health issues </a:t>
            </a:r>
            <a:r>
              <a:rPr b="0" i="0" lang="en-US" sz="3600" u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projected to grow to more than one third of the global burden by 2030.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11" name="Shape 111"/>
          <p:cNvSpPr txBox="1"/>
          <p:nvPr/>
        </p:nvSpPr>
        <p:spPr>
          <a:xfrm>
            <a:off x="350837" y="5661025"/>
            <a:ext cx="8385175" cy="1477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Bookman Old Style"/>
              <a:buNone/>
            </a:pPr>
            <a:r>
              <a:rPr b="0" i="0" lang="en-US" sz="1800" u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Data sources: Global Lancet Mental Health Report (2007), APA (2010, 2014), and WHO (2009).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311150" y="592137"/>
            <a:ext cx="8521700" cy="765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311150" y="1536700"/>
            <a:ext cx="8521700" cy="4554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Shape 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311150" y="1301750"/>
            <a:ext cx="8521700" cy="5730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311150" y="2009775"/>
            <a:ext cx="8521700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311150" y="1301750"/>
            <a:ext cx="8521700" cy="5730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311150" y="2009775"/>
            <a:ext cx="8521700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9.png" id="133" name="Shape 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311150" y="1301750"/>
            <a:ext cx="8521700" cy="5730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311150" y="2009775"/>
            <a:ext cx="8521700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10.png" id="140" name="Shape 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252412"/>
            <a:ext cx="9140825" cy="6265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311150" y="1301750"/>
            <a:ext cx="8521700" cy="5730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311150" y="2009775"/>
            <a:ext cx="8521700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11.png" id="147" name="Shape 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311150" y="1301750"/>
            <a:ext cx="8521700" cy="5730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311150" y="2009775"/>
            <a:ext cx="8521700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12.png" id="154" name="Shape 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0"/>
            <a:ext cx="9140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